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5" r:id="rId7"/>
    <p:sldId id="261" r:id="rId8"/>
    <p:sldId id="266" r:id="rId9"/>
    <p:sldId id="267" r:id="rId10"/>
    <p:sldId id="268" r:id="rId11"/>
    <p:sldId id="269" r:id="rId12"/>
    <p:sldId id="262" r:id="rId13"/>
    <p:sldId id="270" r:id="rId14"/>
    <p:sldId id="271" r:id="rId15"/>
    <p:sldId id="263" r:id="rId16"/>
    <p:sldId id="264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74"/>
  </p:normalViewPr>
  <p:slideViewPr>
    <p:cSldViewPr snapToGrid="0" snapToObjects="1">
      <p:cViewPr varScale="1">
        <p:scale>
          <a:sx n="124" d="100"/>
          <a:sy n="124" d="100"/>
        </p:scale>
        <p:origin x="64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ACF5BC-EB60-8148-9800-967852F5B0CE}" type="datetimeFigureOut">
              <a:rPr lang="en-US" smtClean="0"/>
              <a:t>8/8/16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E26F06-5803-B543-94DF-7C80BEC658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1529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ACF5BC-EB60-8148-9800-967852F5B0CE}" type="datetimeFigureOut">
              <a:rPr lang="en-US" smtClean="0"/>
              <a:t>8/8/16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E26F06-5803-B543-94DF-7C80BEC658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8166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ACF5BC-EB60-8148-9800-967852F5B0CE}" type="datetimeFigureOut">
              <a:rPr lang="en-US" smtClean="0"/>
              <a:t>8/8/16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E26F06-5803-B543-94DF-7C80BEC658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2672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ACF5BC-EB60-8148-9800-967852F5B0CE}" type="datetimeFigureOut">
              <a:rPr lang="en-US" smtClean="0"/>
              <a:t>8/8/16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E26F06-5803-B543-94DF-7C80BEC658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820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ACF5BC-EB60-8148-9800-967852F5B0CE}" type="datetimeFigureOut">
              <a:rPr lang="en-US" smtClean="0"/>
              <a:t>8/8/16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E26F06-5803-B543-94DF-7C80BEC658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0372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ACF5BC-EB60-8148-9800-967852F5B0CE}" type="datetimeFigureOut">
              <a:rPr lang="en-US" smtClean="0"/>
              <a:t>8/8/16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E26F06-5803-B543-94DF-7C80BEC658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3985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ACF5BC-EB60-8148-9800-967852F5B0CE}" type="datetimeFigureOut">
              <a:rPr lang="en-US" smtClean="0"/>
              <a:t>8/8/16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E26F06-5803-B543-94DF-7C80BEC658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5948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ACF5BC-EB60-8148-9800-967852F5B0CE}" type="datetimeFigureOut">
              <a:rPr lang="en-US" smtClean="0"/>
              <a:t>8/8/16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E26F06-5803-B543-94DF-7C80BEC658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9355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ACF5BC-EB60-8148-9800-967852F5B0CE}" type="datetimeFigureOut">
              <a:rPr lang="en-US" smtClean="0"/>
              <a:t>8/8/16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E26F06-5803-B543-94DF-7C80BEC658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5266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ACF5BC-EB60-8148-9800-967852F5B0CE}" type="datetimeFigureOut">
              <a:rPr lang="en-US" smtClean="0"/>
              <a:t>8/8/16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E26F06-5803-B543-94DF-7C80BEC658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6199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ACF5BC-EB60-8148-9800-967852F5B0CE}" type="datetimeFigureOut">
              <a:rPr lang="en-US" smtClean="0"/>
              <a:t>8/8/16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E26F06-5803-B543-94DF-7C80BEC658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9006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ACF5BC-EB60-8148-9800-967852F5B0CE}" type="datetimeFigureOut">
              <a:rPr lang="en-US" smtClean="0"/>
              <a:t>8/8/16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E26F06-5803-B543-94DF-7C80BEC658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292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Relationship Id="rId3" Type="http://schemas.openxmlformats.org/officeDocument/2006/relationships/image" Target="../media/image4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Cyber Forensic Challenge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9343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Evidence collection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Logging evidence</a:t>
            </a:r>
          </a:p>
          <a:p>
            <a:pPr lvl="1"/>
            <a:r>
              <a:rPr lang="en-US" dirty="0" smtClean="0"/>
              <a:t>Be as descriptive as possible</a:t>
            </a:r>
          </a:p>
          <a:p>
            <a:pPr lvl="1"/>
            <a:r>
              <a:rPr lang="en-US" dirty="0" smtClean="0"/>
              <a:t>Include:</a:t>
            </a:r>
          </a:p>
          <a:p>
            <a:pPr lvl="2"/>
            <a:r>
              <a:rPr lang="en-US" dirty="0" smtClean="0"/>
              <a:t>Model numbers</a:t>
            </a:r>
          </a:p>
          <a:p>
            <a:pPr lvl="2"/>
            <a:r>
              <a:rPr lang="en-US" dirty="0" smtClean="0"/>
              <a:t>Manufacturer</a:t>
            </a:r>
          </a:p>
          <a:p>
            <a:pPr lvl="2"/>
            <a:r>
              <a:rPr lang="en-US" dirty="0" smtClean="0"/>
              <a:t>Color</a:t>
            </a:r>
          </a:p>
          <a:p>
            <a:pPr lvl="2"/>
            <a:r>
              <a:rPr lang="en-US" dirty="0" smtClean="0"/>
              <a:t>Condition</a:t>
            </a:r>
          </a:p>
          <a:p>
            <a:pPr lvl="2"/>
            <a:endParaRPr lang="en-US" dirty="0"/>
          </a:p>
          <a:p>
            <a:r>
              <a:rPr lang="en-US" dirty="0" smtClean="0"/>
              <a:t>Example (bad):</a:t>
            </a:r>
          </a:p>
          <a:p>
            <a:pPr lvl="1"/>
            <a:r>
              <a:rPr lang="en-US" dirty="0" smtClean="0"/>
              <a:t>Brown t-shirt</a:t>
            </a:r>
          </a:p>
          <a:p>
            <a:pPr lvl="1"/>
            <a:r>
              <a:rPr lang="en-US" dirty="0" smtClean="0"/>
              <a:t>Laptop</a:t>
            </a:r>
          </a:p>
          <a:p>
            <a:pPr lvl="1"/>
            <a:endParaRPr lang="en-US" dirty="0"/>
          </a:p>
          <a:p>
            <a:r>
              <a:rPr lang="en-US" dirty="0" smtClean="0"/>
              <a:t>Example (good):</a:t>
            </a:r>
          </a:p>
          <a:p>
            <a:pPr lvl="1"/>
            <a:r>
              <a:rPr lang="en-US" dirty="0" smtClean="0"/>
              <a:t>Under armor t-shirt, color=dark brown, size=XL</a:t>
            </a:r>
          </a:p>
          <a:p>
            <a:pPr lvl="1"/>
            <a:r>
              <a:rPr lang="en-US" dirty="0" smtClean="0"/>
              <a:t>IBM T60 laptop w/ AC adapter, color=pink, external ”Hello Kitty” stickers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51668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Evidence collection (Advanced)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Photograph all seized evidence</a:t>
            </a:r>
          </a:p>
          <a:p>
            <a:pPr lvl="1"/>
            <a:r>
              <a:rPr lang="en-US" dirty="0" smtClean="0"/>
              <a:t>Clear your camera media first!</a:t>
            </a:r>
          </a:p>
          <a:p>
            <a:pPr lvl="1"/>
            <a:r>
              <a:rPr lang="en-US" dirty="0" smtClean="0"/>
              <a:t>Take as many of pictures as possible</a:t>
            </a:r>
          </a:p>
          <a:p>
            <a:pPr lvl="1"/>
            <a:r>
              <a:rPr lang="en-US" dirty="0" smtClean="0"/>
              <a:t>Seizing computers</a:t>
            </a:r>
          </a:p>
          <a:p>
            <a:pPr lvl="2"/>
            <a:r>
              <a:rPr lang="en-US" dirty="0"/>
              <a:t>P</a:t>
            </a:r>
            <a:r>
              <a:rPr lang="en-US" dirty="0" smtClean="0"/>
              <a:t>ictures of screens before shutdown</a:t>
            </a:r>
          </a:p>
          <a:p>
            <a:pPr lvl="2"/>
            <a:r>
              <a:rPr lang="en-US" dirty="0" smtClean="0"/>
              <a:t>Pictures of ports and cables</a:t>
            </a:r>
          </a:p>
          <a:p>
            <a:pPr lvl="2"/>
            <a:r>
              <a:rPr lang="en-US" dirty="0" smtClean="0"/>
              <a:t>Pictures of all media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73724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 scenario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Suspect</a:t>
            </a:r>
            <a:r>
              <a:rPr lang="en-US" dirty="0"/>
              <a:t>: </a:t>
            </a:r>
            <a:r>
              <a:rPr lang="en-US" dirty="0" smtClean="0"/>
              <a:t>Peter Schultz (a.k.a. ”Paranoid Pete”)</a:t>
            </a:r>
          </a:p>
          <a:p>
            <a:endParaRPr lang="en-US" dirty="0"/>
          </a:p>
          <a:p>
            <a:r>
              <a:rPr lang="en-US" dirty="0" smtClean="0"/>
              <a:t>Suspected hacker and terrorist</a:t>
            </a:r>
          </a:p>
          <a:p>
            <a:endParaRPr lang="en-US" dirty="0"/>
          </a:p>
          <a:p>
            <a:r>
              <a:rPr lang="en-US" dirty="0" smtClean="0"/>
              <a:t>Highly intelligent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yber security</a:t>
            </a:r>
          </a:p>
          <a:p>
            <a:pPr lvl="1"/>
            <a:r>
              <a:rPr lang="en-US" dirty="0" smtClean="0"/>
              <a:t>Cryptography</a:t>
            </a:r>
          </a:p>
          <a:p>
            <a:pPr lvl="1"/>
            <a:r>
              <a:rPr lang="en-US" dirty="0" smtClean="0"/>
              <a:t>Anti-forensics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8400" y="3636963"/>
            <a:ext cx="51054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4479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 scenario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Mr. Schultz is under suspicion of planning an attack in a highly populated city in the United States</a:t>
            </a:r>
          </a:p>
          <a:p>
            <a:endParaRPr lang="en-US" dirty="0"/>
          </a:p>
          <a:p>
            <a:r>
              <a:rPr lang="en-US" dirty="0" smtClean="0"/>
              <a:t>Mr. Schultz became a person of interest after he posted his desire to “bomb a place of great importance” on social media</a:t>
            </a:r>
          </a:p>
          <a:p>
            <a:endParaRPr lang="en-US" dirty="0"/>
          </a:p>
          <a:p>
            <a:r>
              <a:rPr lang="en-US" dirty="0" smtClean="0"/>
              <a:t>Mr. Schultz’s clothing and laptop were seized when he was detained at a local airport for entering a TSA check point with a loaded weapon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48307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 scenario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Technologies to be aware of:</a:t>
            </a:r>
          </a:p>
          <a:p>
            <a:pPr lvl="1"/>
            <a:r>
              <a:rPr lang="en-US" dirty="0" smtClean="0"/>
              <a:t>Password managers</a:t>
            </a:r>
          </a:p>
          <a:p>
            <a:pPr lvl="2"/>
            <a:r>
              <a:rPr lang="en-US" dirty="0" err="1" smtClean="0"/>
              <a:t>Lastpass</a:t>
            </a:r>
            <a:endParaRPr lang="en-US" dirty="0" smtClean="0"/>
          </a:p>
          <a:p>
            <a:pPr lvl="2"/>
            <a:r>
              <a:rPr lang="en-US" dirty="0" err="1" smtClean="0"/>
              <a:t>Keepass</a:t>
            </a:r>
            <a:endParaRPr lang="en-US" dirty="0" smtClean="0"/>
          </a:p>
          <a:p>
            <a:pPr lvl="2"/>
            <a:r>
              <a:rPr lang="en-US" dirty="0" smtClean="0"/>
              <a:t>1 Password</a:t>
            </a:r>
          </a:p>
          <a:p>
            <a:pPr lvl="2"/>
            <a:endParaRPr lang="en-US" dirty="0"/>
          </a:p>
          <a:p>
            <a:pPr lvl="1"/>
            <a:r>
              <a:rPr lang="en-US" dirty="0" smtClean="0"/>
              <a:t>Encryption software</a:t>
            </a:r>
          </a:p>
          <a:p>
            <a:pPr lvl="2"/>
            <a:r>
              <a:rPr lang="en-US" dirty="0" err="1" smtClean="0"/>
              <a:t>Truecrypt</a:t>
            </a:r>
            <a:endParaRPr lang="en-US" dirty="0" smtClean="0"/>
          </a:p>
          <a:p>
            <a:pPr lvl="2"/>
            <a:r>
              <a:rPr lang="en-US" dirty="0" err="1" smtClean="0"/>
              <a:t>Veracrypt</a:t>
            </a:r>
            <a:endParaRPr lang="en-US" dirty="0" smtClean="0"/>
          </a:p>
          <a:p>
            <a:pPr lvl="2"/>
            <a:endParaRPr lang="en-US" dirty="0"/>
          </a:p>
          <a:p>
            <a:pPr lvl="1"/>
            <a:r>
              <a:rPr lang="en-US" dirty="0" smtClean="0"/>
              <a:t>Photos with EXIF data</a:t>
            </a:r>
          </a:p>
          <a:p>
            <a:pPr lvl="2"/>
            <a:r>
              <a:rPr lang="en-US" dirty="0" smtClean="0"/>
              <a:t>GPS information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40210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 execution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Your team needs to accomplish the following</a:t>
            </a:r>
          </a:p>
          <a:p>
            <a:pPr lvl="1"/>
            <a:r>
              <a:rPr lang="en-US" dirty="0" smtClean="0"/>
              <a:t>Ensure chain of custody</a:t>
            </a:r>
          </a:p>
          <a:p>
            <a:pPr lvl="1"/>
            <a:r>
              <a:rPr lang="en-US" dirty="0" smtClean="0"/>
              <a:t>Log all seized evidence</a:t>
            </a:r>
          </a:p>
          <a:p>
            <a:pPr lvl="1"/>
            <a:r>
              <a:rPr lang="en-US" dirty="0" smtClean="0"/>
              <a:t>Gain access to laptop</a:t>
            </a:r>
          </a:p>
          <a:p>
            <a:pPr lvl="2"/>
            <a:r>
              <a:rPr lang="en-US" dirty="0" smtClean="0"/>
              <a:t>Access = 25 pts</a:t>
            </a:r>
          </a:p>
          <a:p>
            <a:pPr lvl="1"/>
            <a:r>
              <a:rPr lang="en-US" dirty="0" smtClean="0"/>
              <a:t>Determine where are Mr. Schultz’s possible targets</a:t>
            </a:r>
          </a:p>
          <a:p>
            <a:pPr lvl="2"/>
            <a:r>
              <a:rPr lang="en-US" dirty="0" smtClean="0"/>
              <a:t>City in USA = 75 pts</a:t>
            </a:r>
          </a:p>
          <a:p>
            <a:pPr lvl="2"/>
            <a:endParaRPr lang="en-US" dirty="0"/>
          </a:p>
          <a:p>
            <a:r>
              <a:rPr lang="en-US" dirty="0" smtClean="0"/>
              <a:t>Must execute all operations in 15 minutes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99293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3124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What is evidence?</a:t>
            </a:r>
          </a:p>
          <a:p>
            <a:endParaRPr lang="en-US" dirty="0" smtClean="0"/>
          </a:p>
          <a:p>
            <a:r>
              <a:rPr lang="en-US" dirty="0" smtClean="0"/>
              <a:t>What is a chain of custody?</a:t>
            </a:r>
          </a:p>
          <a:p>
            <a:endParaRPr lang="en-US" dirty="0" smtClean="0"/>
          </a:p>
          <a:p>
            <a:r>
              <a:rPr lang="en-US" dirty="0" smtClean="0"/>
              <a:t>How to collect evidence?</a:t>
            </a:r>
          </a:p>
          <a:p>
            <a:endParaRPr lang="en-US" dirty="0" smtClean="0"/>
          </a:p>
          <a:p>
            <a:r>
              <a:rPr lang="en-US" dirty="0" smtClean="0"/>
              <a:t>Challenge scenario</a:t>
            </a:r>
          </a:p>
          <a:p>
            <a:endParaRPr lang="en-US" dirty="0" smtClean="0"/>
          </a:p>
          <a:p>
            <a:r>
              <a:rPr lang="en-US" dirty="0" smtClean="0"/>
              <a:t>Challenge execution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92750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evidence?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Merriam-Webster: “something that furnishes or tends to furnish proof”</a:t>
            </a:r>
          </a:p>
          <a:p>
            <a:endParaRPr lang="en-US" dirty="0"/>
          </a:p>
          <a:p>
            <a:r>
              <a:rPr lang="en-US" dirty="0" smtClean="0"/>
              <a:t>Used to prove or disprove an infraction of the law</a:t>
            </a:r>
          </a:p>
          <a:p>
            <a:pPr lvl="1"/>
            <a:r>
              <a:rPr lang="en-US" dirty="0" smtClean="0"/>
              <a:t>If someone steals money from a bank, evidence may be more effective in proving the person stole the money then </a:t>
            </a:r>
            <a:r>
              <a:rPr lang="en-US" dirty="0" smtClean="0"/>
              <a:t>an “eye </a:t>
            </a:r>
            <a:r>
              <a:rPr lang="en-US" dirty="0" smtClean="0"/>
              <a:t>witness.”</a:t>
            </a:r>
          </a:p>
          <a:p>
            <a:pPr lvl="1"/>
            <a:r>
              <a:rPr lang="en-US" dirty="0" smtClean="0"/>
              <a:t>Example: video tape of the </a:t>
            </a:r>
            <a:r>
              <a:rPr lang="en-US" dirty="0" smtClean="0"/>
              <a:t>robbery, fingerprints of the robber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5646" y="4388482"/>
            <a:ext cx="2358214" cy="1923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3309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Evidence integrity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Integrity is PARAMOUNT</a:t>
            </a:r>
            <a:r>
              <a:rPr lang="en-US" dirty="0" smtClean="0"/>
              <a:t>!!!</a:t>
            </a:r>
          </a:p>
          <a:p>
            <a:pPr lvl="1"/>
            <a:r>
              <a:rPr lang="en-US" dirty="0" smtClean="0"/>
              <a:t>We are trying to prove something with evidence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If evidence can be proven that it was modified while in your custody, a defense attorney will try to get it thrown out!</a:t>
            </a:r>
          </a:p>
          <a:p>
            <a:endParaRPr lang="en-US" dirty="0"/>
          </a:p>
          <a:p>
            <a:r>
              <a:rPr lang="en-US" dirty="0" smtClean="0"/>
              <a:t>Collected evidence should always be tracked with a ”chain of custody”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44536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chain of custody?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Chronological documentation (paper trail) showing</a:t>
            </a:r>
          </a:p>
          <a:p>
            <a:pPr lvl="1"/>
            <a:r>
              <a:rPr lang="en-US" dirty="0" smtClean="0"/>
              <a:t>Seizure</a:t>
            </a:r>
          </a:p>
          <a:p>
            <a:pPr lvl="1"/>
            <a:r>
              <a:rPr lang="en-US" dirty="0" smtClean="0"/>
              <a:t>Custody</a:t>
            </a:r>
          </a:p>
          <a:p>
            <a:pPr lvl="1"/>
            <a:r>
              <a:rPr lang="en-US" dirty="0" smtClean="0"/>
              <a:t>Control</a:t>
            </a:r>
          </a:p>
          <a:p>
            <a:pPr lvl="1"/>
            <a:r>
              <a:rPr lang="en-US" dirty="0" smtClean="0"/>
              <a:t>Transfer</a:t>
            </a:r>
          </a:p>
          <a:p>
            <a:pPr lvl="1"/>
            <a:r>
              <a:rPr lang="en-US" dirty="0" smtClean="0"/>
              <a:t>Analysis</a:t>
            </a:r>
          </a:p>
          <a:p>
            <a:pPr lvl="1"/>
            <a:r>
              <a:rPr lang="en-US" dirty="0" smtClean="0"/>
              <a:t>Disposition</a:t>
            </a:r>
          </a:p>
          <a:p>
            <a:pPr lvl="1"/>
            <a:endParaRPr lang="en-US" dirty="0"/>
          </a:p>
          <a:p>
            <a:r>
              <a:rPr lang="en-US" dirty="0" smtClean="0"/>
              <a:t>A investigator must ALWAYS have positive control of their evidence!</a:t>
            </a:r>
          </a:p>
          <a:p>
            <a:pPr lvl="1"/>
            <a:r>
              <a:rPr lang="en-US" dirty="0" smtClean="0"/>
              <a:t>And know who has had access to 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78598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531"/>
            <a:ext cx="12192000" cy="6738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1779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Evidence collection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Investigators need to collect and log all evidence properly</a:t>
            </a:r>
          </a:p>
          <a:p>
            <a:endParaRPr lang="en-US" dirty="0"/>
          </a:p>
          <a:p>
            <a:r>
              <a:rPr lang="en-US" dirty="0" smtClean="0"/>
              <a:t>Handling evidence</a:t>
            </a:r>
          </a:p>
          <a:p>
            <a:pPr lvl="1"/>
            <a:r>
              <a:rPr lang="en-US" dirty="0" smtClean="0"/>
              <a:t>NEVER handle evidence with bare hands! Why?</a:t>
            </a:r>
          </a:p>
          <a:p>
            <a:pPr lvl="1"/>
            <a:r>
              <a:rPr lang="en-US" dirty="0" smtClean="0"/>
              <a:t>Handle with care!!!!!!!!!!!</a:t>
            </a:r>
          </a:p>
          <a:p>
            <a:pPr lvl="1"/>
            <a:r>
              <a:rPr lang="en-US" dirty="0" smtClean="0"/>
              <a:t>Electronic devices may need extra attention</a:t>
            </a:r>
          </a:p>
          <a:p>
            <a:pPr lvl="2"/>
            <a:r>
              <a:rPr lang="en-US" dirty="0" smtClean="0"/>
              <a:t>Some devices need a “</a:t>
            </a:r>
            <a:r>
              <a:rPr lang="en-US" b="1" dirty="0" smtClean="0"/>
              <a:t>faraday bag</a:t>
            </a:r>
            <a:r>
              <a:rPr lang="en-US" dirty="0" smtClean="0"/>
              <a:t>” to prevent communication during transportation</a:t>
            </a:r>
          </a:p>
          <a:p>
            <a:pPr lvl="2"/>
            <a:r>
              <a:rPr lang="en-US" dirty="0" smtClean="0"/>
              <a:t>Cellphones need a communication jammer during analysis</a:t>
            </a:r>
          </a:p>
          <a:p>
            <a:pPr lvl="2"/>
            <a:r>
              <a:rPr lang="en-US" dirty="0" smtClean="0"/>
              <a:t>Hard drives, media cards, USB devices need “</a:t>
            </a:r>
            <a:r>
              <a:rPr lang="en-US" b="1" dirty="0" smtClean="0"/>
              <a:t>write blockers</a:t>
            </a:r>
            <a:r>
              <a:rPr lang="en-US" dirty="0" smtClean="0"/>
              <a:t>” to prevent evidence tampering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98900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Evidence collection (Advanced)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All operating systems (e.g. Windows, Linux, Mac) will write data to an external drive when connected</a:t>
            </a:r>
          </a:p>
          <a:p>
            <a:pPr lvl="1"/>
            <a:r>
              <a:rPr lang="en-US" dirty="0" smtClean="0"/>
              <a:t>USB drive</a:t>
            </a:r>
          </a:p>
          <a:p>
            <a:pPr lvl="1"/>
            <a:r>
              <a:rPr lang="en-US" dirty="0" smtClean="0"/>
              <a:t>SD card</a:t>
            </a:r>
          </a:p>
          <a:p>
            <a:pPr lvl="1"/>
            <a:endParaRPr lang="en-US" dirty="0"/>
          </a:p>
          <a:p>
            <a:r>
              <a:rPr lang="en-US" dirty="0" smtClean="0"/>
              <a:t>We use a write blocker to prevent all writing operations when imaging and analyzing evidence</a:t>
            </a:r>
          </a:p>
          <a:p>
            <a:endParaRPr lang="en-US" dirty="0"/>
          </a:p>
          <a:p>
            <a:r>
              <a:rPr lang="en-US" dirty="0" smtClean="0"/>
              <a:t>ALWAYS use a write blocker!!!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6816" y="4956951"/>
            <a:ext cx="2615205" cy="157490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1714" y="4956951"/>
            <a:ext cx="3295151" cy="1901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7963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Evidence collection (Advanced)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Always use a designated ”investigator” systems</a:t>
            </a:r>
          </a:p>
          <a:p>
            <a:pPr lvl="1"/>
            <a:r>
              <a:rPr lang="en-US" dirty="0" smtClean="0"/>
              <a:t>Never use a seized device to perform analysis</a:t>
            </a:r>
          </a:p>
          <a:p>
            <a:pPr lvl="1"/>
            <a:r>
              <a:rPr lang="en-US" dirty="0" smtClean="0"/>
              <a:t>Never connect external media to seized devices</a:t>
            </a:r>
          </a:p>
          <a:p>
            <a:pPr lvl="2"/>
            <a:r>
              <a:rPr lang="en-US" dirty="0" smtClean="0"/>
              <a:t>Could have a trap installed (e.g. wipe the system)</a:t>
            </a:r>
          </a:p>
          <a:p>
            <a:pPr lvl="1"/>
            <a:r>
              <a:rPr lang="en-US" dirty="0" smtClean="0"/>
              <a:t>Always image devices prior to analysis</a:t>
            </a:r>
          </a:p>
          <a:p>
            <a:pPr lvl="2"/>
            <a:r>
              <a:rPr lang="en-US" dirty="0" smtClean="0"/>
              <a:t>Original evidence (e.g. hard drive)</a:t>
            </a:r>
          </a:p>
          <a:p>
            <a:pPr lvl="2"/>
            <a:r>
              <a:rPr lang="en-US" dirty="0" smtClean="0"/>
              <a:t>Investigators copy (bit-for-bit) of original evidence</a:t>
            </a:r>
          </a:p>
          <a:p>
            <a:pPr lvl="2"/>
            <a:r>
              <a:rPr lang="en-US" dirty="0" smtClean="0"/>
              <a:t>Backup copy (bit-for-bit)</a:t>
            </a:r>
          </a:p>
          <a:p>
            <a:pPr lvl="2"/>
            <a:endParaRPr lang="en-US" dirty="0"/>
          </a:p>
          <a:p>
            <a:r>
              <a:rPr lang="en-US" dirty="0" smtClean="0"/>
              <a:t>Secure evidence while not in use</a:t>
            </a:r>
          </a:p>
          <a:p>
            <a:pPr lvl="1"/>
            <a:r>
              <a:rPr lang="en-US" dirty="0" smtClean="0"/>
              <a:t>Lock up evidence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163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289</TotalTime>
  <Words>630</Words>
  <Application>Microsoft Macintosh PowerPoint</Application>
  <PresentationFormat>Widescreen</PresentationFormat>
  <Paragraphs>128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Calibri</vt:lpstr>
      <vt:lpstr>Calibri Light</vt:lpstr>
      <vt:lpstr>Arial</vt:lpstr>
      <vt:lpstr>Office Theme</vt:lpstr>
      <vt:lpstr>Cyber Forensic Challenge</vt:lpstr>
      <vt:lpstr>Introduction</vt:lpstr>
      <vt:lpstr>What is evidence?</vt:lpstr>
      <vt:lpstr>Evidence integrity</vt:lpstr>
      <vt:lpstr>What is chain of custody?</vt:lpstr>
      <vt:lpstr>PowerPoint Presentation</vt:lpstr>
      <vt:lpstr>Evidence collection</vt:lpstr>
      <vt:lpstr>Evidence collection (Advanced)</vt:lpstr>
      <vt:lpstr>Evidence collection (Advanced)</vt:lpstr>
      <vt:lpstr>Evidence collection</vt:lpstr>
      <vt:lpstr>Evidence collection (Advanced)</vt:lpstr>
      <vt:lpstr>Challenge scenario</vt:lpstr>
      <vt:lpstr>Challenge scenario</vt:lpstr>
      <vt:lpstr>Challenge scenario</vt:lpstr>
      <vt:lpstr>Challenge execution</vt:lpstr>
      <vt:lpstr>Questions?</vt:lpstr>
    </vt:vector>
  </TitlesOfParts>
  <Company/>
  <LinksUpToDate>false</LinksUpToDate>
  <SharedDoc>false</SharedDoc>
  <HyperlinksChanged>false</HyperlinksChanged>
  <AppVersion>15.0024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 Stauffer</dc:creator>
  <cp:lastModifiedBy>J Stauffer</cp:lastModifiedBy>
  <cp:revision>14</cp:revision>
  <dcterms:created xsi:type="dcterms:W3CDTF">2016-08-08T03:20:31Z</dcterms:created>
  <dcterms:modified xsi:type="dcterms:W3CDTF">2016-08-08T21:09:36Z</dcterms:modified>
</cp:coreProperties>
</file>